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  <p:sldMasterId id="2147483651" r:id="rId3"/>
  </p:sldMasterIdLst>
  <p:notesMasterIdLst>
    <p:notesMasterId r:id="rId5"/>
  </p:notesMasterIdLst>
  <p:sldIdLst>
    <p:sldId id="256" r:id="rId4"/>
  </p:sldIdLst>
  <p:sldSz cx="32918400" cy="4389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3000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3000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3000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3000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0066FF"/>
    <a:srgbClr val="FF9900"/>
    <a:srgbClr val="CC0000"/>
    <a:srgbClr val="993300"/>
    <a:srgbClr val="009900"/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 autoAdjust="0"/>
    <p:restoredTop sz="99880" autoAdjust="0"/>
  </p:normalViewPr>
  <p:slideViewPr>
    <p:cSldViewPr snapToGrid="0" snapToObjects="1">
      <p:cViewPr>
        <p:scale>
          <a:sx n="25" d="100"/>
          <a:sy n="25" d="100"/>
        </p:scale>
        <p:origin x="-1440" y="534"/>
      </p:cViewPr>
      <p:guideLst>
        <p:guide orient="horz" pos="3516"/>
        <p:guide orient="horz" pos="27047"/>
        <p:guide pos="329"/>
        <p:guide pos="10146"/>
        <p:guide pos="10522"/>
        <p:guide pos="2034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0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50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0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FA04AAB8-7AF6-4D96-8C40-FDB22BAC98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497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/>
            <a:fld id="{F6436BE2-1B80-4FF4-9E20-D4093911B390}" type="slidenum">
              <a:rPr lang="en-US" sz="1200" smtClean="0">
                <a:latin typeface="Arial" charset="0"/>
              </a:rPr>
              <a:pPr eaLnBrk="1" hangingPunct="1"/>
              <a:t>1</a:t>
            </a:fld>
            <a:endParaRPr lang="en-US" sz="1200" smtClean="0">
              <a:latin typeface="Arial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563" y="13635038"/>
            <a:ext cx="27981275" cy="9407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125" y="24871363"/>
            <a:ext cx="23044150" cy="112172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01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6238" y="10240963"/>
            <a:ext cx="29625925" cy="289671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38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304625" y="944563"/>
            <a:ext cx="7859713" cy="382635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2313" y="944563"/>
            <a:ext cx="23429912" cy="382635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49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563" y="13635038"/>
            <a:ext cx="27981275" cy="9407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125" y="24871363"/>
            <a:ext cx="23044150" cy="11217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38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05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5" y="28203525"/>
            <a:ext cx="27981275" cy="87185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5" y="18602325"/>
            <a:ext cx="27981275" cy="96012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2960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2288" y="7519988"/>
            <a:ext cx="3662362" cy="3541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7050" y="7519988"/>
            <a:ext cx="3663950" cy="3541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28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238" y="1757363"/>
            <a:ext cx="29625925" cy="7315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6238" y="9825038"/>
            <a:ext cx="14544675" cy="40941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6238" y="13919200"/>
            <a:ext cx="14544675" cy="25288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725" y="9825038"/>
            <a:ext cx="14549438" cy="40941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725" y="13919200"/>
            <a:ext cx="14549438" cy="25288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97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75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6500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238" y="1747838"/>
            <a:ext cx="10829925" cy="74374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9863" y="1747838"/>
            <a:ext cx="18402300" cy="374602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6238" y="9185275"/>
            <a:ext cx="10829925" cy="30022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2145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6238" y="10240963"/>
            <a:ext cx="29625925" cy="289671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6905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600" y="30724475"/>
            <a:ext cx="19751675" cy="36258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1600" y="3921125"/>
            <a:ext cx="19751675" cy="26335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1600" y="34350325"/>
            <a:ext cx="19751675" cy="51514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49650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55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253825" y="1697038"/>
            <a:ext cx="7910513" cy="41240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2288" y="1697038"/>
            <a:ext cx="23579137" cy="41240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094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563" y="13635038"/>
            <a:ext cx="27981275" cy="9407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125" y="24871363"/>
            <a:ext cx="23044150" cy="11217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884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532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5" y="28203525"/>
            <a:ext cx="27981275" cy="87185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5" y="18602325"/>
            <a:ext cx="27981275" cy="96012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74135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2288" y="7519988"/>
            <a:ext cx="15744825" cy="3541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19513" y="7519988"/>
            <a:ext cx="15744825" cy="3541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999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238" y="1757363"/>
            <a:ext cx="29625925" cy="7315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6238" y="9825038"/>
            <a:ext cx="14544675" cy="40941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6238" y="13919200"/>
            <a:ext cx="14544675" cy="25288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725" y="9825038"/>
            <a:ext cx="14549438" cy="40941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725" y="13919200"/>
            <a:ext cx="14549438" cy="25288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219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018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950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5" y="28203525"/>
            <a:ext cx="27981275" cy="87185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5" y="18602325"/>
            <a:ext cx="27981275" cy="96012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289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238" y="1747838"/>
            <a:ext cx="10829925" cy="74374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9863" y="1747838"/>
            <a:ext cx="18402300" cy="374602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6238" y="9185275"/>
            <a:ext cx="10829925" cy="30022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09336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600" y="30724475"/>
            <a:ext cx="19751675" cy="36258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1600" y="3921125"/>
            <a:ext cx="19751675" cy="26335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1600" y="34350325"/>
            <a:ext cx="19751675" cy="51514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10508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6622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253825" y="1697038"/>
            <a:ext cx="7910513" cy="41240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2288" y="1697038"/>
            <a:ext cx="23579137" cy="41240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4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6238" y="10240963"/>
            <a:ext cx="14736762" cy="289671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35400" y="10240963"/>
            <a:ext cx="14736763" cy="289671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9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238" y="1757363"/>
            <a:ext cx="29625925" cy="7315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6238" y="9825038"/>
            <a:ext cx="14544675" cy="40941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6238" y="13919200"/>
            <a:ext cx="14544675" cy="252888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725" y="9825038"/>
            <a:ext cx="14549438" cy="40941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725" y="13919200"/>
            <a:ext cx="14549438" cy="252888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9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7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334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238" y="1747838"/>
            <a:ext cx="10829925" cy="74374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9863" y="1747838"/>
            <a:ext cx="18402300" cy="374602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6238" y="9185275"/>
            <a:ext cx="10829925" cy="3002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4587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600" y="30724475"/>
            <a:ext cx="19751675" cy="36258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1600" y="3921125"/>
            <a:ext cx="19751675" cy="263350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1600" y="34350325"/>
            <a:ext cx="19751675" cy="5151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036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5"/>
          <p:cNvSpPr>
            <a:spLocks noChangeArrowheads="1"/>
          </p:cNvSpPr>
          <p:nvPr userDrawn="1"/>
        </p:nvSpPr>
        <p:spPr bwMode="auto">
          <a:xfrm>
            <a:off x="16703675" y="5559425"/>
            <a:ext cx="15594013" cy="3737768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36"/>
          <p:cNvSpPr>
            <a:spLocks noChangeArrowheads="1"/>
          </p:cNvSpPr>
          <p:nvPr userDrawn="1"/>
        </p:nvSpPr>
        <p:spPr bwMode="auto">
          <a:xfrm>
            <a:off x="0" y="0"/>
            <a:ext cx="32918400" cy="46323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" name="Rectangle 33"/>
          <p:cNvSpPr>
            <a:spLocks noChangeArrowheads="1"/>
          </p:cNvSpPr>
          <p:nvPr userDrawn="1"/>
        </p:nvSpPr>
        <p:spPr bwMode="auto">
          <a:xfrm>
            <a:off x="522288" y="5559425"/>
            <a:ext cx="15584487" cy="3737768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30" name="Text Box 14"/>
          <p:cNvSpPr txBox="1">
            <a:spLocks noChangeArrowheads="1"/>
          </p:cNvSpPr>
          <p:nvPr userDrawn="1"/>
        </p:nvSpPr>
        <p:spPr bwMode="auto">
          <a:xfrm>
            <a:off x="457200" y="43260963"/>
            <a:ext cx="221932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254" tIns="45617" rIns="91254" bIns="45617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458788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defTabSz="912813">
              <a:defRPr>
                <a:solidFill>
                  <a:schemeClr val="tx1"/>
                </a:solidFill>
                <a:latin typeface="Arial" charset="0"/>
              </a:defRPr>
            </a:lvl4pPr>
            <a:lvl5pPr defTabSz="912813">
              <a:defRPr>
                <a:solidFill>
                  <a:schemeClr val="tx1"/>
                </a:solidFill>
                <a:latin typeface="Arial" charset="0"/>
              </a:defRPr>
            </a:lvl5pPr>
            <a:lvl6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600" b="1" smtClean="0">
                <a:solidFill>
                  <a:schemeClr val="bg2"/>
                </a:solidFill>
              </a:rPr>
              <a:t>TEMPLATE DESIGN © 2008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1000" b="1" smtClean="0">
                <a:solidFill>
                  <a:schemeClr val="bg2"/>
                </a:solidFill>
              </a:rPr>
              <a:t>www.PosterPresentations.com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722313" y="944563"/>
            <a:ext cx="31442025" cy="293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54" tIns="45617" rIns="91254" bIns="456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1" name="Rectangle 25"/>
          <p:cNvSpPr>
            <a:spLocks noChangeArrowheads="1"/>
          </p:cNvSpPr>
          <p:nvPr userDrawn="1"/>
        </p:nvSpPr>
        <p:spPr bwMode="auto">
          <a:xfrm>
            <a:off x="0" y="0"/>
            <a:ext cx="32918400" cy="43891200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38"/>
          <p:cNvSpPr>
            <a:spLocks noChangeShapeType="1"/>
          </p:cNvSpPr>
          <p:nvPr userDrawn="1"/>
        </p:nvSpPr>
        <p:spPr bwMode="auto">
          <a:xfrm>
            <a:off x="0" y="4632325"/>
            <a:ext cx="32918400" cy="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rgbClr val="FFFFFF"/>
          </a:solidFill>
          <a:latin typeface="+mj-lt"/>
          <a:ea typeface="+mj-ea"/>
          <a:cs typeface="+mj-cs"/>
        </a:defRPr>
      </a:lvl1pPr>
      <a:lvl2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rgbClr val="FFFFFF"/>
          </a:solidFill>
          <a:latin typeface="Arial Black" pitchFamily="34" charset="0"/>
        </a:defRPr>
      </a:lvl2pPr>
      <a:lvl3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rgbClr val="FFFFFF"/>
          </a:solidFill>
          <a:latin typeface="Arial Black" pitchFamily="34" charset="0"/>
        </a:defRPr>
      </a:lvl3pPr>
      <a:lvl4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rgbClr val="FFFFFF"/>
          </a:solidFill>
          <a:latin typeface="Arial Black" pitchFamily="34" charset="0"/>
        </a:defRPr>
      </a:lvl4pPr>
      <a:lvl5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rgbClr val="FFFFFF"/>
          </a:solidFill>
          <a:latin typeface="Arial Black" pitchFamily="34" charset="0"/>
        </a:defRPr>
      </a:lvl5pPr>
      <a:lvl6pPr marL="457200" algn="ctr" defTabSz="912813" rtl="0" fontAlgn="base">
        <a:spcBef>
          <a:spcPct val="0"/>
        </a:spcBef>
        <a:spcAft>
          <a:spcPct val="0"/>
        </a:spcAft>
        <a:defRPr sz="8700">
          <a:solidFill>
            <a:srgbClr val="FFFFFF"/>
          </a:solidFill>
          <a:latin typeface="Arial Black" pitchFamily="34" charset="0"/>
        </a:defRPr>
      </a:lvl6pPr>
      <a:lvl7pPr marL="914400" algn="ctr" defTabSz="912813" rtl="0" fontAlgn="base">
        <a:spcBef>
          <a:spcPct val="0"/>
        </a:spcBef>
        <a:spcAft>
          <a:spcPct val="0"/>
        </a:spcAft>
        <a:defRPr sz="8700">
          <a:solidFill>
            <a:srgbClr val="FFFFFF"/>
          </a:solidFill>
          <a:latin typeface="Arial Black" pitchFamily="34" charset="0"/>
        </a:defRPr>
      </a:lvl7pPr>
      <a:lvl8pPr marL="1371600" algn="ctr" defTabSz="912813" rtl="0" fontAlgn="base">
        <a:spcBef>
          <a:spcPct val="0"/>
        </a:spcBef>
        <a:spcAft>
          <a:spcPct val="0"/>
        </a:spcAft>
        <a:defRPr sz="8700">
          <a:solidFill>
            <a:srgbClr val="FFFFFF"/>
          </a:solidFill>
          <a:latin typeface="Arial Black" pitchFamily="34" charset="0"/>
        </a:defRPr>
      </a:lvl8pPr>
      <a:lvl9pPr marL="1828800" algn="ctr" defTabSz="912813" rtl="0" fontAlgn="base">
        <a:spcBef>
          <a:spcPct val="0"/>
        </a:spcBef>
        <a:spcAft>
          <a:spcPct val="0"/>
        </a:spcAft>
        <a:defRPr sz="8700">
          <a:solidFill>
            <a:srgbClr val="FFFFFF"/>
          </a:solidFill>
          <a:latin typeface="Arial Black" pitchFamily="34" charset="0"/>
        </a:defRPr>
      </a:lvl9pPr>
    </p:titleStyle>
    <p:bodyStyle>
      <a:lvl1pPr marL="341313" indent="-341313" algn="l" defTabSz="912813" rtl="0" eaLnBrk="0" fontAlgn="base" hangingPunct="0">
        <a:spcBef>
          <a:spcPct val="20000"/>
        </a:spcBef>
        <a:spcAft>
          <a:spcPct val="0"/>
        </a:spcAft>
        <a:buChar char="•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39775" indent="-280988" algn="l" defTabSz="912813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</a:defRPr>
      </a:lvl2pPr>
      <a:lvl3pPr marL="1141413" indent="-228600" algn="l" defTabSz="912813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defTabSz="912813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8988" indent="-230188" algn="l" defTabSz="912813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6188" indent="-230188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3388" indent="-230188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30588" indent="-230188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7788" indent="-230188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 userDrawn="1"/>
        </p:nvSpPr>
        <p:spPr bwMode="auto">
          <a:xfrm>
            <a:off x="0" y="0"/>
            <a:ext cx="32918400" cy="6400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Rectangle 3"/>
          <p:cNvSpPr>
            <a:spLocks noChangeArrowheads="1"/>
          </p:cNvSpPr>
          <p:nvPr userDrawn="1"/>
        </p:nvSpPr>
        <p:spPr bwMode="auto">
          <a:xfrm>
            <a:off x="522288" y="7519988"/>
            <a:ext cx="7478712" cy="354171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 userDrawn="1"/>
        </p:nvSpPr>
        <p:spPr bwMode="auto">
          <a:xfrm>
            <a:off x="0" y="6400800"/>
            <a:ext cx="32918400" cy="173038"/>
          </a:xfrm>
          <a:prstGeom prst="rect">
            <a:avLst/>
          </a:prstGeom>
          <a:solidFill>
            <a:srgbClr val="66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29" name="Text Box 5"/>
          <p:cNvSpPr txBox="1">
            <a:spLocks noChangeArrowheads="1"/>
          </p:cNvSpPr>
          <p:nvPr userDrawn="1"/>
        </p:nvSpPr>
        <p:spPr bwMode="auto">
          <a:xfrm>
            <a:off x="457200" y="43260963"/>
            <a:ext cx="1887538" cy="41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254" tIns="45617" rIns="91254" bIns="45617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458788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defTabSz="912813">
              <a:defRPr>
                <a:solidFill>
                  <a:schemeClr val="tx1"/>
                </a:solidFill>
                <a:latin typeface="Arial" charset="0"/>
              </a:defRPr>
            </a:lvl4pPr>
            <a:lvl5pPr defTabSz="912813">
              <a:defRPr>
                <a:solidFill>
                  <a:schemeClr val="tx1"/>
                </a:solidFill>
                <a:latin typeface="Arial" charset="0"/>
              </a:defRPr>
            </a:lvl5pPr>
            <a:lvl6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600" b="1" smtClean="0">
                <a:solidFill>
                  <a:schemeClr val="bg2"/>
                </a:solidFill>
              </a:rPr>
              <a:t>POSTER TEMPLATE BY: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1000" b="1" smtClean="0">
                <a:solidFill>
                  <a:schemeClr val="bg2"/>
                </a:solidFill>
              </a:rPr>
              <a:t>www.PosterPresentations.com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22313" y="1697038"/>
            <a:ext cx="31442025" cy="293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54" tIns="45617" rIns="91254" bIns="456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288" y="7519988"/>
            <a:ext cx="7478712" cy="3541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6345" tIns="456345" rIns="456345" bIns="4563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56" name="Rectangle 8"/>
          <p:cNvSpPr>
            <a:spLocks noChangeArrowheads="1"/>
          </p:cNvSpPr>
          <p:nvPr userDrawn="1"/>
        </p:nvSpPr>
        <p:spPr bwMode="auto">
          <a:xfrm>
            <a:off x="0" y="0"/>
            <a:ext cx="32918400" cy="43891200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Rectangle 9"/>
          <p:cNvSpPr>
            <a:spLocks noChangeArrowheads="1"/>
          </p:cNvSpPr>
          <p:nvPr userDrawn="1"/>
        </p:nvSpPr>
        <p:spPr bwMode="auto">
          <a:xfrm>
            <a:off x="8618538" y="7519988"/>
            <a:ext cx="15570200" cy="354171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Rectangle 11"/>
          <p:cNvSpPr>
            <a:spLocks noChangeArrowheads="1"/>
          </p:cNvSpPr>
          <p:nvPr userDrawn="1"/>
        </p:nvSpPr>
        <p:spPr bwMode="auto">
          <a:xfrm>
            <a:off x="24809450" y="7519988"/>
            <a:ext cx="7488238" cy="354171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+mj-lt"/>
          <a:ea typeface="+mj-ea"/>
          <a:cs typeface="+mj-cs"/>
        </a:defRPr>
      </a:lvl1pPr>
      <a:lvl2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2pPr>
      <a:lvl3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3pPr>
      <a:lvl4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4pPr>
      <a:lvl5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5pPr>
      <a:lvl6pPr marL="457200" algn="ctr" defTabSz="912813" rtl="0" fontAlgn="base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6pPr>
      <a:lvl7pPr marL="914400" algn="ctr" defTabSz="912813" rtl="0" fontAlgn="base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7pPr>
      <a:lvl8pPr marL="1371600" algn="ctr" defTabSz="912813" rtl="0" fontAlgn="base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8pPr>
      <a:lvl9pPr marL="1828800" algn="ctr" defTabSz="912813" rtl="0" fontAlgn="base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9pPr>
    </p:titleStyle>
    <p:bodyStyle>
      <a:lvl1pPr marL="341313" indent="-341313" algn="l" defTabSz="912813" rtl="0" eaLnBrk="0" fontAlgn="base" hangingPunct="0">
        <a:spcBef>
          <a:spcPct val="20000"/>
        </a:spcBef>
        <a:spcAft>
          <a:spcPct val="0"/>
        </a:spcAft>
        <a:buChar char="•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39775" indent="-280988" algn="l" defTabSz="912813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</a:defRPr>
      </a:lvl2pPr>
      <a:lvl3pPr marL="1141413" indent="-228600" algn="l" defTabSz="912813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defTabSz="912813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8988" indent="-230188" algn="l" defTabSz="912813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6188" indent="-230188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3388" indent="-230188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30588" indent="-230188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7788" indent="-230188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 userDrawn="1"/>
        </p:nvSpPr>
        <p:spPr bwMode="auto">
          <a:xfrm>
            <a:off x="0" y="0"/>
            <a:ext cx="32918400" cy="6400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 userDrawn="1"/>
        </p:nvSpPr>
        <p:spPr bwMode="auto">
          <a:xfrm>
            <a:off x="522288" y="7519988"/>
            <a:ext cx="31775400" cy="354171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 userDrawn="1"/>
        </p:nvSpPr>
        <p:spPr bwMode="auto">
          <a:xfrm>
            <a:off x="0" y="6400800"/>
            <a:ext cx="32918400" cy="173038"/>
          </a:xfrm>
          <a:prstGeom prst="rect">
            <a:avLst/>
          </a:prstGeom>
          <a:solidFill>
            <a:srgbClr val="66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253" name="Text Box 5"/>
          <p:cNvSpPr txBox="1">
            <a:spLocks noChangeArrowheads="1"/>
          </p:cNvSpPr>
          <p:nvPr userDrawn="1"/>
        </p:nvSpPr>
        <p:spPr bwMode="auto">
          <a:xfrm>
            <a:off x="457200" y="43260963"/>
            <a:ext cx="1887538" cy="41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254" tIns="45617" rIns="91254" bIns="45617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458788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defTabSz="912813">
              <a:defRPr>
                <a:solidFill>
                  <a:schemeClr val="tx1"/>
                </a:solidFill>
                <a:latin typeface="Arial" charset="0"/>
              </a:defRPr>
            </a:lvl4pPr>
            <a:lvl5pPr defTabSz="912813">
              <a:defRPr>
                <a:solidFill>
                  <a:schemeClr val="tx1"/>
                </a:solidFill>
                <a:latin typeface="Arial" charset="0"/>
              </a:defRPr>
            </a:lvl5pPr>
            <a:lvl6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600" b="1" smtClean="0">
                <a:solidFill>
                  <a:schemeClr val="bg2"/>
                </a:solidFill>
              </a:rPr>
              <a:t>POSTER TEMPLATE BY: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1000" b="1" smtClean="0">
                <a:solidFill>
                  <a:schemeClr val="bg2"/>
                </a:solidFill>
              </a:rPr>
              <a:t>www.PosterPresentations.com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22313" y="1697038"/>
            <a:ext cx="31442025" cy="293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54" tIns="45617" rIns="91254" bIns="456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288" y="7519988"/>
            <a:ext cx="31642050" cy="3541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6345" tIns="456345" rIns="456345" bIns="4563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080" name="Rectangle 8"/>
          <p:cNvSpPr>
            <a:spLocks noChangeArrowheads="1"/>
          </p:cNvSpPr>
          <p:nvPr userDrawn="1"/>
        </p:nvSpPr>
        <p:spPr bwMode="auto">
          <a:xfrm>
            <a:off x="0" y="0"/>
            <a:ext cx="32918400" cy="43891200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+mj-lt"/>
          <a:ea typeface="+mj-ea"/>
          <a:cs typeface="+mj-cs"/>
        </a:defRPr>
      </a:lvl1pPr>
      <a:lvl2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2pPr>
      <a:lvl3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3pPr>
      <a:lvl4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4pPr>
      <a:lvl5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5pPr>
      <a:lvl6pPr marL="457200" algn="ctr" defTabSz="912813" rtl="0" fontAlgn="base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6pPr>
      <a:lvl7pPr marL="914400" algn="ctr" defTabSz="912813" rtl="0" fontAlgn="base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7pPr>
      <a:lvl8pPr marL="1371600" algn="ctr" defTabSz="912813" rtl="0" fontAlgn="base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8pPr>
      <a:lvl9pPr marL="1828800" algn="ctr" defTabSz="912813" rtl="0" fontAlgn="base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9pPr>
    </p:titleStyle>
    <p:bodyStyle>
      <a:lvl1pPr marL="341313" indent="-341313" algn="l" defTabSz="912813" rtl="0" eaLnBrk="0" fontAlgn="base" hangingPunct="0">
        <a:spcBef>
          <a:spcPct val="20000"/>
        </a:spcBef>
        <a:spcAft>
          <a:spcPct val="0"/>
        </a:spcAft>
        <a:buChar char="•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39775" indent="-280988" algn="l" defTabSz="912813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</a:defRPr>
      </a:lvl2pPr>
      <a:lvl3pPr marL="1141413" indent="-228600" algn="l" defTabSz="912813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defTabSz="912813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8988" indent="-230188" algn="l" defTabSz="912813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6188" indent="-230188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3388" indent="-230188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30588" indent="-230188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7788" indent="-230188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0.png"/><Relationship Id="rId1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microsoft.com/office/2007/relationships/hdphoto" Target="../media/hdphoto1.wdp"/><Relationship Id="rId5" Type="http://schemas.openxmlformats.org/officeDocument/2006/relationships/image" Target="../media/image3.jpeg"/><Relationship Id="rId15" Type="http://schemas.openxmlformats.org/officeDocument/2006/relationships/image" Target="../media/image12.png"/><Relationship Id="rId10" Type="http://schemas.openxmlformats.org/officeDocument/2006/relationships/image" Target="../media/image8.jpeg"/><Relationship Id="rId19" Type="http://schemas.microsoft.com/office/2007/relationships/hdphoto" Target="../media/hdphoto2.wdp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2" name="Picture 46" descr="C:\Users\Sarvagya\Dropbox\2013 Spring\ECE 4007\ACD Senior Design\Python Scripts\headMouse\MouseFSM_v2\graph_shak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6" t="8661" r="9316" b="9602"/>
          <a:stretch/>
        </p:blipFill>
        <p:spPr bwMode="auto">
          <a:xfrm>
            <a:off x="23495090" y="18326100"/>
            <a:ext cx="3334532" cy="259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8" name="Text Box 14"/>
          <p:cNvSpPr txBox="1">
            <a:spLocks noChangeArrowheads="1"/>
          </p:cNvSpPr>
          <p:nvPr/>
        </p:nvSpPr>
        <p:spPr bwMode="auto">
          <a:xfrm>
            <a:off x="16713200" y="6142038"/>
            <a:ext cx="15584488" cy="16203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6345" tIns="456345" rIns="456345" bIns="228146">
            <a:spAutoFit/>
          </a:bodyPr>
          <a:lstStyle>
            <a:lvl1pPr defTabSz="4389438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defTabSz="4389438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defTabSz="4389438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defTabSz="4389438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defTabSz="4389438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5400" u="sng" dirty="0">
                <a:latin typeface="Arial" charset="0"/>
              </a:rPr>
              <a:t>Control Flowchart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endParaRPr lang="en-US" sz="4800" dirty="0">
              <a:latin typeface="Arial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endParaRPr lang="en-US" sz="4800" dirty="0">
              <a:latin typeface="Arial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endParaRPr lang="en-US" sz="5400" dirty="0">
              <a:latin typeface="Arial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endParaRPr lang="en-US" sz="4800" dirty="0">
              <a:latin typeface="Arial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endParaRPr lang="en-US" sz="5200" dirty="0">
              <a:latin typeface="Arial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5400" u="sng" dirty="0">
                <a:latin typeface="Arial" charset="0"/>
              </a:rPr>
              <a:t>Gesture Recognition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endParaRPr lang="en-US" sz="5400" dirty="0">
              <a:latin typeface="Arial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endParaRPr lang="en-US" sz="5400" dirty="0">
              <a:latin typeface="Arial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5400" dirty="0">
                <a:latin typeface="Arial" charset="0"/>
              </a:rPr>
              <a:t>	</a:t>
            </a:r>
            <a:endParaRPr lang="en-US" sz="5400" dirty="0" smtClean="0">
              <a:latin typeface="Arial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endParaRPr lang="en-US" sz="6000" dirty="0">
              <a:latin typeface="Arial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endParaRPr lang="en-US" sz="5400" dirty="0">
              <a:latin typeface="Arial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5400" u="sng" dirty="0">
                <a:latin typeface="Arial" charset="0"/>
              </a:rPr>
              <a:t>User Interface</a:t>
            </a:r>
          </a:p>
        </p:txBody>
      </p:sp>
      <p:sp>
        <p:nvSpPr>
          <p:cNvPr id="4098" name="Rectangle 5"/>
          <p:cNvSpPr>
            <a:spLocks noChangeArrowheads="1"/>
          </p:cNvSpPr>
          <p:nvPr/>
        </p:nvSpPr>
        <p:spPr bwMode="auto">
          <a:xfrm>
            <a:off x="1001713" y="447675"/>
            <a:ext cx="3091497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231" tIns="45607" rIns="91231" bIns="45607">
            <a:spAutoFit/>
          </a:bodyPr>
          <a:lstStyle/>
          <a:p>
            <a:pPr algn="ctr" defTabSz="912813">
              <a:lnSpc>
                <a:spcPct val="150000"/>
              </a:lnSpc>
              <a:spcBef>
                <a:spcPct val="50000"/>
              </a:spcBef>
            </a:pPr>
            <a:r>
              <a:rPr lang="en-US" sz="8800">
                <a:solidFill>
                  <a:srgbClr val="FFFFFF"/>
                </a:solidFill>
                <a:latin typeface="Arial Black" pitchFamily="34" charset="0"/>
              </a:rPr>
              <a:t>HeadWay – Augmented Communication Device</a:t>
            </a:r>
          </a:p>
          <a:p>
            <a:pPr algn="ctr" defTabSz="912813" eaLnBrk="0" hangingPunct="0">
              <a:lnSpc>
                <a:spcPct val="150000"/>
              </a:lnSpc>
            </a:pPr>
            <a:r>
              <a:rPr lang="en-US" sz="4700" b="1">
                <a:solidFill>
                  <a:srgbClr val="FFFFFF"/>
                </a:solidFill>
                <a:latin typeface="Arial" charset="0"/>
              </a:rPr>
              <a:t>Roberto Pereira, Seth Stewart, Jarius Tillman, Sarvagya Vaish and Dr. Koblasz</a:t>
            </a:r>
            <a:br>
              <a:rPr lang="en-US" sz="4700" b="1">
                <a:solidFill>
                  <a:srgbClr val="FFFFFF"/>
                </a:solidFill>
                <a:latin typeface="Arial" charset="0"/>
              </a:rPr>
            </a:br>
            <a:r>
              <a:rPr lang="en-US" sz="3600" b="1">
                <a:solidFill>
                  <a:srgbClr val="FFFFFF"/>
                </a:solidFill>
                <a:latin typeface="Arial" charset="0"/>
              </a:rPr>
              <a:t>Georgia Institute of Technology, Atlanta GA</a:t>
            </a:r>
            <a:endParaRPr lang="en-US" sz="3600" i="1">
              <a:solidFill>
                <a:srgbClr val="FFFFFF"/>
              </a:solidFill>
              <a:latin typeface="Arial Black" pitchFamily="34" charset="0"/>
            </a:endParaRPr>
          </a:p>
        </p:txBody>
      </p:sp>
      <p:sp>
        <p:nvSpPr>
          <p:cNvPr id="4099" name="Text Box 7"/>
          <p:cNvSpPr txBox="1">
            <a:spLocks noChangeArrowheads="1"/>
          </p:cNvSpPr>
          <p:nvPr/>
        </p:nvSpPr>
        <p:spPr bwMode="auto">
          <a:xfrm>
            <a:off x="522288" y="5581650"/>
            <a:ext cx="15584487" cy="8239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254" tIns="45617" rIns="91254" bIns="45617">
            <a:spAutoFit/>
          </a:bodyPr>
          <a:lstStyle>
            <a:lvl1pPr defTabSz="912813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defTabSz="912813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defTabSz="912813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defTabSz="912813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defTabSz="912813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4800" b="1">
                <a:solidFill>
                  <a:srgbClr val="F8F8F8"/>
                </a:solidFill>
              </a:rPr>
              <a:t>Objectives</a:t>
            </a:r>
          </a:p>
        </p:txBody>
      </p:sp>
      <p:sp>
        <p:nvSpPr>
          <p:cNvPr id="2062" name="Text Box 14"/>
          <p:cNvSpPr txBox="1">
            <a:spLocks noChangeArrowheads="1"/>
          </p:cNvSpPr>
          <p:nvPr/>
        </p:nvSpPr>
        <p:spPr bwMode="auto">
          <a:xfrm>
            <a:off x="522288" y="6370638"/>
            <a:ext cx="15584487" cy="14273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6345" tIns="456345" rIns="456345" bIns="228146">
            <a:spAutoFit/>
          </a:bodyPr>
          <a:lstStyle>
            <a:lvl1pPr defTabSz="4389438">
              <a:defRPr>
                <a:solidFill>
                  <a:schemeClr val="tx1"/>
                </a:solidFill>
                <a:latin typeface="Arial" charset="0"/>
              </a:defRPr>
            </a:lvl1pPr>
            <a:lvl2pPr marL="458788" defTabSz="438943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4389438">
              <a:defRPr>
                <a:solidFill>
                  <a:schemeClr val="tx1"/>
                </a:solidFill>
                <a:latin typeface="Arial" charset="0"/>
              </a:defRPr>
            </a:lvl3pPr>
            <a:lvl4pPr defTabSz="4389438">
              <a:defRPr>
                <a:solidFill>
                  <a:schemeClr val="tx1"/>
                </a:solidFill>
                <a:latin typeface="Arial" charset="0"/>
              </a:defRPr>
            </a:lvl4pPr>
            <a:lvl5pPr defTabSz="4389438">
              <a:defRPr>
                <a:solidFill>
                  <a:schemeClr val="tx1"/>
                </a:solidFill>
                <a:latin typeface="Arial" charset="0"/>
              </a:defRPr>
            </a:lvl5pPr>
            <a:lvl6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spcAft>
                <a:spcPts val="1800"/>
              </a:spcAft>
              <a:defRPr/>
            </a:pPr>
            <a:r>
              <a:rPr lang="en-US" sz="5400" dirty="0" smtClean="0"/>
              <a:t>Prototype system to enable patients with spinal cord injury and limited hand mobility, to interface with a computer.</a:t>
            </a:r>
          </a:p>
          <a:p>
            <a:pPr marL="857250" indent="-857250">
              <a:lnSpc>
                <a:spcPct val="120000"/>
              </a:lnSpc>
              <a:spcBef>
                <a:spcPts val="600"/>
              </a:spcBef>
              <a:spcAft>
                <a:spcPts val="1800"/>
              </a:spcAft>
              <a:buFont typeface="Arial" pitchFamily="34" charset="0"/>
              <a:buChar char="•"/>
              <a:defRPr/>
            </a:pPr>
            <a:r>
              <a:rPr lang="en-US" sz="5400" dirty="0" smtClean="0"/>
              <a:t>Translate head pitch and yaw movements to computer cursor </a:t>
            </a:r>
            <a:r>
              <a:rPr lang="en-US" sz="5400" dirty="0" smtClean="0"/>
              <a:t>displacement</a:t>
            </a:r>
          </a:p>
          <a:p>
            <a:pPr marL="857250" indent="-857250">
              <a:lnSpc>
                <a:spcPct val="120000"/>
              </a:lnSpc>
              <a:spcBef>
                <a:spcPts val="600"/>
              </a:spcBef>
              <a:spcAft>
                <a:spcPts val="1800"/>
              </a:spcAft>
              <a:buFont typeface="Arial" pitchFamily="34" charset="0"/>
              <a:buChar char="•"/>
              <a:defRPr/>
            </a:pPr>
            <a:endParaRPr lang="en-US" sz="4800" dirty="0" smtClean="0"/>
          </a:p>
          <a:p>
            <a:pPr marL="857250" indent="-857250">
              <a:lnSpc>
                <a:spcPct val="120000"/>
              </a:lnSpc>
              <a:spcBef>
                <a:spcPts val="600"/>
              </a:spcBef>
              <a:spcAft>
                <a:spcPts val="1800"/>
              </a:spcAft>
              <a:buFont typeface="Arial" pitchFamily="34" charset="0"/>
              <a:buChar char="•"/>
              <a:defRPr/>
            </a:pPr>
            <a:endParaRPr lang="en-US" sz="4800" dirty="0" smtClean="0"/>
          </a:p>
          <a:p>
            <a:pPr marL="857250" indent="-857250">
              <a:lnSpc>
                <a:spcPct val="120000"/>
              </a:lnSpc>
              <a:spcBef>
                <a:spcPts val="600"/>
              </a:spcBef>
              <a:spcAft>
                <a:spcPts val="1800"/>
              </a:spcAft>
              <a:buFont typeface="Arial" pitchFamily="34" charset="0"/>
              <a:buChar char="•"/>
              <a:defRPr/>
            </a:pPr>
            <a:endParaRPr lang="en-US" sz="4800" dirty="0" smtClean="0"/>
          </a:p>
          <a:p>
            <a:pPr marL="857250" indent="-857250">
              <a:lnSpc>
                <a:spcPct val="120000"/>
              </a:lnSpc>
              <a:spcBef>
                <a:spcPts val="600"/>
              </a:spcBef>
              <a:spcAft>
                <a:spcPts val="1800"/>
              </a:spcAft>
              <a:buFont typeface="Arial" pitchFamily="34" charset="0"/>
              <a:buChar char="•"/>
              <a:defRPr/>
            </a:pPr>
            <a:endParaRPr lang="en-US" sz="3600" dirty="0" smtClean="0"/>
          </a:p>
          <a:p>
            <a:pPr marL="685800" indent="-685800">
              <a:lnSpc>
                <a:spcPct val="120000"/>
              </a:lnSpc>
              <a:spcBef>
                <a:spcPts val="600"/>
              </a:spcBef>
              <a:spcAft>
                <a:spcPts val="1800"/>
              </a:spcAft>
              <a:buFont typeface="Arial" pitchFamily="34" charset="0"/>
              <a:buChar char="•"/>
              <a:defRPr/>
            </a:pPr>
            <a:r>
              <a:rPr lang="en-US" sz="5400" dirty="0" smtClean="0"/>
              <a:t>Integrate all components into a small wearable </a:t>
            </a:r>
            <a:r>
              <a:rPr lang="en-US" sz="5400" dirty="0" smtClean="0"/>
              <a:t>lightweight device</a:t>
            </a:r>
            <a:endParaRPr lang="en-US" sz="5400" dirty="0" smtClean="0"/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defRPr/>
            </a:pPr>
            <a:endParaRPr lang="en-US" sz="5400" dirty="0" smtClean="0"/>
          </a:p>
        </p:txBody>
      </p:sp>
      <p:sp>
        <p:nvSpPr>
          <p:cNvPr id="4101" name="Text Box 349"/>
          <p:cNvSpPr txBox="1">
            <a:spLocks noChangeArrowheads="1"/>
          </p:cNvSpPr>
          <p:nvPr/>
        </p:nvSpPr>
        <p:spPr bwMode="auto">
          <a:xfrm>
            <a:off x="16713200" y="5600700"/>
            <a:ext cx="15584488" cy="8239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254" tIns="45617" rIns="91254" bIns="45617">
            <a:spAutoFit/>
          </a:bodyPr>
          <a:lstStyle>
            <a:lvl1pPr defTabSz="912813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defTabSz="912813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defTabSz="912813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defTabSz="912813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defTabSz="912813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4800" b="1">
                <a:solidFill>
                  <a:srgbClr val="F8F8F8"/>
                </a:solidFill>
              </a:rPr>
              <a:t>Software</a:t>
            </a:r>
          </a:p>
        </p:txBody>
      </p:sp>
      <p:sp>
        <p:nvSpPr>
          <p:cNvPr id="4102" name="Text Box 351"/>
          <p:cNvSpPr txBox="1">
            <a:spLocks noChangeArrowheads="1"/>
          </p:cNvSpPr>
          <p:nvPr/>
        </p:nvSpPr>
        <p:spPr bwMode="auto">
          <a:xfrm>
            <a:off x="522288" y="25611138"/>
            <a:ext cx="15584487" cy="8239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254" tIns="45617" rIns="91254" bIns="45617">
            <a:spAutoFit/>
          </a:bodyPr>
          <a:lstStyle>
            <a:lvl1pPr defTabSz="912813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defTabSz="912813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defTabSz="912813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defTabSz="912813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defTabSz="912813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4800" b="1">
                <a:solidFill>
                  <a:srgbClr val="F8F8F8"/>
                </a:solidFill>
              </a:rPr>
              <a:t>Hardware</a:t>
            </a:r>
          </a:p>
        </p:txBody>
      </p:sp>
      <p:grpSp>
        <p:nvGrpSpPr>
          <p:cNvPr id="4103" name="Group 2"/>
          <p:cNvGrpSpPr>
            <a:grpSpLocks noChangeAspect="1"/>
          </p:cNvGrpSpPr>
          <p:nvPr/>
        </p:nvGrpSpPr>
        <p:grpSpPr bwMode="auto">
          <a:xfrm>
            <a:off x="8977313" y="12498387"/>
            <a:ext cx="6819185" cy="3383280"/>
            <a:chOff x="8976657" y="11526768"/>
            <a:chExt cx="6377643" cy="3163640"/>
          </a:xfrm>
        </p:grpSpPr>
        <p:pic>
          <p:nvPicPr>
            <p:cNvPr id="4125" name="Picture 3" descr="C:\Users\Sarvagya Vaish\Dropbox\2013 Spring\ECE 4007\ACD Senior Design\4. PDR\ya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657" y="11526768"/>
              <a:ext cx="2109093" cy="3163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126" name="Group 20"/>
            <p:cNvGrpSpPr>
              <a:grpSpLocks noChangeAspect="1"/>
            </p:cNvGrpSpPr>
            <p:nvPr/>
          </p:nvGrpSpPr>
          <p:grpSpPr bwMode="auto">
            <a:xfrm>
              <a:off x="11515449" y="12983941"/>
              <a:ext cx="498603" cy="249295"/>
              <a:chOff x="601494" y="311286"/>
              <a:chExt cx="194553" cy="97274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601448" y="311301"/>
                <a:ext cx="194523" cy="0"/>
              </a:xfrm>
              <a:prstGeom prst="line">
                <a:avLst/>
              </a:prstGeom>
              <a:ln w="28575">
                <a:headEnd type="none"/>
                <a:tailEnd type="non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601448" y="360232"/>
                <a:ext cx="194523" cy="0"/>
              </a:xfrm>
              <a:prstGeom prst="line">
                <a:avLst/>
              </a:prstGeom>
              <a:ln w="28575">
                <a:headEnd type="none"/>
                <a:tailEnd type="non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601448" y="408545"/>
                <a:ext cx="194523" cy="0"/>
              </a:xfrm>
              <a:prstGeom prst="line">
                <a:avLst/>
              </a:prstGeom>
              <a:ln w="28575">
                <a:headEnd type="none"/>
                <a:tailEnd type="non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27" name="Group 24"/>
            <p:cNvGrpSpPr>
              <a:grpSpLocks noChangeAspect="1"/>
            </p:cNvGrpSpPr>
            <p:nvPr/>
          </p:nvGrpSpPr>
          <p:grpSpPr bwMode="auto">
            <a:xfrm>
              <a:off x="12443751" y="11526768"/>
              <a:ext cx="2910549" cy="3163640"/>
              <a:chOff x="2858141" y="2702211"/>
              <a:chExt cx="1135685" cy="1234440"/>
            </a:xfrm>
          </p:grpSpPr>
          <p:pic>
            <p:nvPicPr>
              <p:cNvPr id="4128" name="Picture 4" descr="C:\Users\Sarvagya Vaish\Dropbox\2013 Spring\ECE 4007\acd senior design\4. PDR\computer_monitor.jp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58141" y="2702211"/>
                <a:ext cx="1135685" cy="12344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129" name="Group 26"/>
              <p:cNvGrpSpPr>
                <a:grpSpLocks/>
              </p:cNvGrpSpPr>
              <p:nvPr/>
            </p:nvGrpSpPr>
            <p:grpSpPr bwMode="auto">
              <a:xfrm>
                <a:off x="3170723" y="3057152"/>
                <a:ext cx="525788" cy="407822"/>
                <a:chOff x="3170723" y="3044757"/>
                <a:chExt cx="525788" cy="407822"/>
              </a:xfrm>
            </p:grpSpPr>
            <p:pic>
              <p:nvPicPr>
                <p:cNvPr id="4130" name="Picture 5" descr="C:\Users\Sarvagya Vaish\Dropbox\2013 Spring\ECE 4007\acd senior design\4. PDR\cursor.jpg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33186" y="3186284"/>
                  <a:ext cx="200863" cy="2662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cxnSp>
              <p:nvCxnSpPr>
                <p:cNvPr id="29" name="Straight Arrow Connector 28"/>
                <p:cNvCxnSpPr/>
                <p:nvPr/>
              </p:nvCxnSpPr>
              <p:spPr>
                <a:xfrm>
                  <a:off x="3171750" y="3044725"/>
                  <a:ext cx="524716" cy="0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104" name="Group 1"/>
          <p:cNvGrpSpPr>
            <a:grpSpLocks noChangeAspect="1"/>
          </p:cNvGrpSpPr>
          <p:nvPr/>
        </p:nvGrpSpPr>
        <p:grpSpPr bwMode="auto">
          <a:xfrm>
            <a:off x="1147765" y="12498387"/>
            <a:ext cx="6863323" cy="3383280"/>
            <a:chOff x="2128123" y="11526768"/>
            <a:chExt cx="6418835" cy="3163640"/>
          </a:xfrm>
        </p:grpSpPr>
        <p:pic>
          <p:nvPicPr>
            <p:cNvPr id="4115" name="Picture 2" descr="C:\Users\Sarvagya Vaish\Dropbox\2013 Spring\ECE 4007\acd senior design\4. PDR\pitch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8123" y="11526769"/>
              <a:ext cx="2150285" cy="3163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116" name="Group 15"/>
            <p:cNvGrpSpPr>
              <a:grpSpLocks noChangeAspect="1"/>
            </p:cNvGrpSpPr>
            <p:nvPr/>
          </p:nvGrpSpPr>
          <p:grpSpPr bwMode="auto">
            <a:xfrm>
              <a:off x="4708107" y="12983941"/>
              <a:ext cx="498603" cy="249295"/>
              <a:chOff x="601494" y="311286"/>
              <a:chExt cx="194553" cy="97274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601468" y="311301"/>
                <a:ext cx="194521" cy="0"/>
              </a:xfrm>
              <a:prstGeom prst="line">
                <a:avLst/>
              </a:prstGeom>
              <a:ln w="28575">
                <a:headEnd type="none"/>
                <a:tailEnd type="non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601468" y="360232"/>
                <a:ext cx="194521" cy="0"/>
              </a:xfrm>
              <a:prstGeom prst="line">
                <a:avLst/>
              </a:prstGeom>
              <a:ln w="28575">
                <a:headEnd type="none"/>
                <a:tailEnd type="non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601468" y="408545"/>
                <a:ext cx="194521" cy="0"/>
              </a:xfrm>
              <a:prstGeom prst="line">
                <a:avLst/>
              </a:prstGeom>
              <a:ln w="28575">
                <a:headEnd type="none"/>
                <a:tailEnd type="non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17" name="Group 29"/>
            <p:cNvGrpSpPr>
              <a:grpSpLocks noChangeAspect="1"/>
            </p:cNvGrpSpPr>
            <p:nvPr/>
          </p:nvGrpSpPr>
          <p:grpSpPr bwMode="auto">
            <a:xfrm>
              <a:off x="5636409" y="11526768"/>
              <a:ext cx="2910549" cy="3163640"/>
              <a:chOff x="6540555" y="2702211"/>
              <a:chExt cx="1135685" cy="1234440"/>
            </a:xfrm>
          </p:grpSpPr>
          <p:pic>
            <p:nvPicPr>
              <p:cNvPr id="4118" name="Picture 4" descr="C:\Users\Sarvagya Vaish\Dropbox\2013 Spring\ECE 4007\acd senior design\4. PDR\computer_monitor.jp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0555" y="2702211"/>
                <a:ext cx="1135685" cy="12344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119" name="Group 31"/>
              <p:cNvGrpSpPr>
                <a:grpSpLocks/>
              </p:cNvGrpSpPr>
              <p:nvPr/>
            </p:nvGrpSpPr>
            <p:grpSpPr bwMode="auto">
              <a:xfrm>
                <a:off x="6930141" y="2918063"/>
                <a:ext cx="323920" cy="530352"/>
                <a:chOff x="7007965" y="2922227"/>
                <a:chExt cx="323920" cy="530352"/>
              </a:xfrm>
            </p:grpSpPr>
            <p:pic>
              <p:nvPicPr>
                <p:cNvPr id="4120" name="Picture 5" descr="C:\Users\Sarvagya Vaish\Dropbox\2013 Spring\ECE 4007\acd senior design\4. PDR\cursor.jpg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07965" y="3054255"/>
                  <a:ext cx="200863" cy="2662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cxnSp>
              <p:nvCxnSpPr>
                <p:cNvPr id="34" name="Straight Arrow Connector 33"/>
                <p:cNvCxnSpPr/>
                <p:nvPr/>
              </p:nvCxnSpPr>
              <p:spPr>
                <a:xfrm>
                  <a:off x="7332191" y="2921922"/>
                  <a:ext cx="0" cy="530815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107" name="Text Box 349"/>
          <p:cNvSpPr txBox="1">
            <a:spLocks noChangeArrowheads="1"/>
          </p:cNvSpPr>
          <p:nvPr/>
        </p:nvSpPr>
        <p:spPr bwMode="auto">
          <a:xfrm>
            <a:off x="16713200" y="28902025"/>
            <a:ext cx="15584488" cy="8239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254" tIns="45617" rIns="91254" bIns="45617">
            <a:spAutoFit/>
          </a:bodyPr>
          <a:lstStyle>
            <a:lvl1pPr defTabSz="912813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defTabSz="912813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defTabSz="912813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defTabSz="912813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defTabSz="912813" eaLnBrk="0" hangingPunct="0">
              <a:defRPr sz="3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4800" b="1">
                <a:solidFill>
                  <a:srgbClr val="F8F8F8"/>
                </a:solidFill>
              </a:rPr>
              <a:t>Experiments and Results</a:t>
            </a:r>
          </a:p>
        </p:txBody>
      </p:sp>
      <p:pic>
        <p:nvPicPr>
          <p:cNvPr id="4113" name="Picture 41" descr="C:\Users\Sarvagya\Dropbox\2013 Spring\ECE 4007\ACD Senior Design\6. Poster\Control Diagram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1194" y="7630393"/>
            <a:ext cx="14668500" cy="56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4" name="Picture 42" descr="C:\Users\Sarvagya\Dropbox\2013 Spring\ECE 4007\ACD Senior Design\6. Poster\Block Diagram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99" y="27263725"/>
            <a:ext cx="14698662" cy="787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36" name="Picture 40" descr="C:\Users\Sarvagya\Desktop\100CANON\IMG_3727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52" t="20395" b="11671"/>
          <a:stretch/>
        </p:blipFill>
        <p:spPr bwMode="auto">
          <a:xfrm>
            <a:off x="2223405" y="36105982"/>
            <a:ext cx="12182250" cy="60135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10309428" y="40157400"/>
            <a:ext cx="4092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Inertial Measurement Unit</a:t>
            </a:r>
            <a:endParaRPr lang="en-US" b="1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25442" y="39112766"/>
            <a:ext cx="1500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Arduino</a:t>
            </a:r>
            <a:endParaRPr lang="en-US" b="1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725442" y="37873026"/>
            <a:ext cx="39766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Bluetooth Transceiver</a:t>
            </a:r>
            <a:endParaRPr lang="en-US" b="1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553246" y="36330054"/>
            <a:ext cx="1512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Battery</a:t>
            </a:r>
            <a:endParaRPr lang="en-US" b="1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179889" y="41229001"/>
            <a:ext cx="19883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Bite Switch</a:t>
            </a:r>
            <a:endParaRPr lang="en-US" b="1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Curved Connector 3"/>
          <p:cNvCxnSpPr>
            <a:stCxn id="42" idx="0"/>
          </p:cNvCxnSpPr>
          <p:nvPr/>
        </p:nvCxnSpPr>
        <p:spPr bwMode="auto">
          <a:xfrm rot="16200000" flipV="1">
            <a:off x="8504935" y="38142165"/>
            <a:ext cx="517466" cy="1423736"/>
          </a:xfrm>
          <a:prstGeom prst="curvedConnector2">
            <a:avLst/>
          </a:prstGeom>
          <a:solidFill>
            <a:schemeClr val="accent1"/>
          </a:solidFill>
          <a:ln w="57150" cap="flat" cmpd="sng" algn="ctr">
            <a:solidFill>
              <a:schemeClr val="accent6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Curved Connector 47"/>
          <p:cNvCxnSpPr>
            <a:stCxn id="43" idx="1"/>
          </p:cNvCxnSpPr>
          <p:nvPr/>
        </p:nvCxnSpPr>
        <p:spPr bwMode="auto">
          <a:xfrm rot="10800000">
            <a:off x="7378700" y="37866679"/>
            <a:ext cx="1346742" cy="28334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57150" cap="flat" cmpd="sng" algn="ctr">
            <a:solidFill>
              <a:schemeClr val="accent6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137" name="Picture 41" descr="C:\Users\Sarvagya\Dropbox\2013 spring\ece 4007\acd senior design\6. Poster\UI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2" t="31834" r="40672" b="34080"/>
          <a:stretch/>
        </p:blipFill>
        <p:spPr bwMode="auto">
          <a:xfrm>
            <a:off x="21617371" y="22167850"/>
            <a:ext cx="6184134" cy="636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28508867" y="22590125"/>
            <a:ext cx="35348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Start Gesture Training</a:t>
            </a:r>
            <a:endParaRPr lang="en-US" b="1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1" name="Curved Connector 60"/>
          <p:cNvCxnSpPr>
            <a:stCxn id="60" idx="1"/>
          </p:cNvCxnSpPr>
          <p:nvPr/>
        </p:nvCxnSpPr>
        <p:spPr bwMode="auto">
          <a:xfrm rot="10800000" flipV="1">
            <a:off x="24917401" y="22867123"/>
            <a:ext cx="3591467" cy="1021573"/>
          </a:xfrm>
          <a:prstGeom prst="curvedConnector3">
            <a:avLst>
              <a:gd name="adj1" fmla="val 59548"/>
            </a:avLst>
          </a:prstGeom>
          <a:solidFill>
            <a:schemeClr val="accent1"/>
          </a:solidFill>
          <a:ln w="57150" cap="flat" cmpd="sng" algn="ctr">
            <a:solidFill>
              <a:schemeClr val="accent6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TextBox 68"/>
          <p:cNvSpPr txBox="1"/>
          <p:nvPr/>
        </p:nvSpPr>
        <p:spPr>
          <a:xfrm>
            <a:off x="18534743" y="24788587"/>
            <a:ext cx="2003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Adjust Device Sensitivity</a:t>
            </a:r>
            <a:endParaRPr lang="en-US" b="1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0" name="Curved Connector 69"/>
          <p:cNvCxnSpPr>
            <a:stCxn id="69" idx="3"/>
          </p:cNvCxnSpPr>
          <p:nvPr/>
        </p:nvCxnSpPr>
        <p:spPr bwMode="auto">
          <a:xfrm flipV="1">
            <a:off x="20538255" y="24788587"/>
            <a:ext cx="1392831" cy="73866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57150" cap="flat" cmpd="sng" algn="ctr">
            <a:solidFill>
              <a:schemeClr val="accent6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TextBox 83"/>
          <p:cNvSpPr txBox="1"/>
          <p:nvPr/>
        </p:nvSpPr>
        <p:spPr>
          <a:xfrm>
            <a:off x="28261469" y="26598563"/>
            <a:ext cx="35348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Message Panel</a:t>
            </a:r>
            <a:endParaRPr lang="en-US" b="1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Curved Connector 84"/>
          <p:cNvCxnSpPr>
            <a:stCxn id="84" idx="1"/>
          </p:cNvCxnSpPr>
          <p:nvPr/>
        </p:nvCxnSpPr>
        <p:spPr bwMode="auto">
          <a:xfrm rot="10800000" flipV="1">
            <a:off x="27089101" y="26875561"/>
            <a:ext cx="1172369" cy="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57150" cap="flat" cmpd="sng" algn="ctr">
            <a:solidFill>
              <a:schemeClr val="accent6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TextBox 88"/>
          <p:cNvSpPr txBox="1"/>
          <p:nvPr/>
        </p:nvSpPr>
        <p:spPr>
          <a:xfrm>
            <a:off x="16912746" y="27120540"/>
            <a:ext cx="36255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Recalibrate Device</a:t>
            </a:r>
            <a:endParaRPr lang="en-US" b="1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0" name="Curved Connector 89"/>
          <p:cNvCxnSpPr>
            <a:stCxn id="89" idx="3"/>
          </p:cNvCxnSpPr>
          <p:nvPr/>
        </p:nvCxnSpPr>
        <p:spPr bwMode="auto">
          <a:xfrm>
            <a:off x="20538255" y="27397539"/>
            <a:ext cx="1883595" cy="49506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57150" cap="flat" cmpd="sng" algn="ctr">
            <a:solidFill>
              <a:schemeClr val="accent6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TextBox 99"/>
          <p:cNvSpPr txBox="1"/>
          <p:nvPr/>
        </p:nvSpPr>
        <p:spPr>
          <a:xfrm>
            <a:off x="22896683" y="26575121"/>
            <a:ext cx="362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  <a:latin typeface="Gadugi" pitchFamily="34" charset="0"/>
              </a:rPr>
              <a:t>Starting up…</a:t>
            </a:r>
            <a:endParaRPr lang="en-US" sz="2800" dirty="0">
              <a:solidFill>
                <a:schemeClr val="bg2">
                  <a:lumMod val="75000"/>
                </a:schemeClr>
              </a:solidFill>
              <a:latin typeface="Gadugi" pitchFamily="34" charset="0"/>
            </a:endParaRPr>
          </a:p>
        </p:txBody>
      </p:sp>
      <p:pic>
        <p:nvPicPr>
          <p:cNvPr id="4139" name="Picture 43" descr="C:\Users\Sarvagya\Dropbox\2013 spring\ece 4007\acd senior design\6. Poster\headMovement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6" r="29428"/>
          <a:stretch/>
        </p:blipFill>
        <p:spPr bwMode="auto">
          <a:xfrm>
            <a:off x="17367076" y="14690725"/>
            <a:ext cx="2716847" cy="25603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2" name="TextBox 2071"/>
              <p:cNvSpPr txBox="1"/>
              <p:nvPr/>
            </p:nvSpPr>
            <p:spPr>
              <a:xfrm>
                <a:off x="21495424" y="14946502"/>
                <a:ext cx="5354543" cy="2048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000" b="0" i="1" smtClean="0">
                                    <a:latin typeface="Cambria Math"/>
                                  </a:rPr>
                                  <m:t>𝐴</m:t>
                                </m:r>
                                <m:r>
                                  <a:rPr lang="en-US" sz="4000" b="0" i="1" smtClean="0">
                                    <a:latin typeface="Cambria Math"/>
                                  </a:rPr>
                                  <m:t>𝑐𝑐𝑒𝑙𝑒𝑟𝑜𝑚𝑒𝑡𝑒𝑟</m:t>
                                </m:r>
                                <m:r>
                                  <a:rPr lang="en-US" sz="4000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4000" b="0" i="1" smtClean="0">
                                    <a:latin typeface="Cambria Math"/>
                                  </a:rPr>
                                  <m:t>𝐷𝑎𝑡𝑎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latin typeface="Cambria Math"/>
                                  </a:rPr>
                                  <m:t>𝐺𝑦𝑟𝑜𝑠𝑐𝑜𝑝𝑒</m:t>
                                </m:r>
                                <m:r>
                                  <a:rPr lang="en-US" sz="4000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4000" b="0" i="1" smtClean="0">
                                    <a:latin typeface="Cambria Math"/>
                                  </a:rPr>
                                  <m:t>𝐷𝑎𝑡𝑎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latin typeface="Cambria Math"/>
                                  </a:rPr>
                                  <m:t>𝐶𝑜𝑚𝑝𝑎𝑠𝑠</m:t>
                                </m:r>
                                <m:r>
                                  <a:rPr lang="en-US" sz="4000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4000" b="0" i="1" smtClean="0">
                                    <a:latin typeface="Cambria Math"/>
                                  </a:rPr>
                                  <m:t>𝐷𝑎𝑡𝑎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072" name="TextBox 20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5424" y="14946502"/>
                <a:ext cx="5354543" cy="2048766"/>
              </a:xfrm>
              <a:prstGeom prst="rect">
                <a:avLst/>
              </a:prstGeom>
              <a:blipFill rotWithShape="1">
                <a:blip r:embed="rId14"/>
                <a:stretch>
                  <a:fillRect r="-4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3" name="Rectangle 2072"/>
          <p:cNvSpPr/>
          <p:nvPr/>
        </p:nvSpPr>
        <p:spPr bwMode="auto">
          <a:xfrm>
            <a:off x="28261468" y="14690725"/>
            <a:ext cx="3202370" cy="2560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rPr>
              <a:t>Principal</a:t>
            </a:r>
            <a:r>
              <a:rPr kumimoji="0" lang="en-US" sz="3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rPr>
              <a:t> Component Analysis (PCA)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cxnSp>
        <p:nvCxnSpPr>
          <p:cNvPr id="2075" name="Straight Arrow Connector 2074"/>
          <p:cNvCxnSpPr/>
          <p:nvPr/>
        </p:nvCxnSpPr>
        <p:spPr bwMode="auto">
          <a:xfrm>
            <a:off x="20318775" y="15970885"/>
            <a:ext cx="941797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Arrow Connector 108"/>
          <p:cNvCxnSpPr/>
          <p:nvPr/>
        </p:nvCxnSpPr>
        <p:spPr bwMode="auto">
          <a:xfrm>
            <a:off x="27084819" y="15970885"/>
            <a:ext cx="941797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27902862" y="18655814"/>
                <a:ext cx="391958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0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/>
                          </a:rPr>
                          <m:t>2 </m:t>
                        </m:r>
                        <m:r>
                          <a:rPr lang="en-US" sz="4000" b="0" i="1" smtClean="0">
                            <a:latin typeface="Cambria Math"/>
                            <a:ea typeface="Cambria Math"/>
                          </a:rPr>
                          <m:t>× </m:t>
                        </m:r>
                        <m:r>
                          <a:rPr lang="en-US" sz="4000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</m:d>
                    <m:r>
                      <a:rPr lang="en-US" sz="40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4000" dirty="0" smtClean="0">
                    <a:latin typeface="+mn-lt"/>
                  </a:rPr>
                  <a:t>data representing the gesture</a:t>
                </a:r>
                <a:endParaRPr lang="en-US" sz="4000" dirty="0">
                  <a:latin typeface="+mn-lt"/>
                </a:endParaRPr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2862" y="18655814"/>
                <a:ext cx="3919583" cy="1938992"/>
              </a:xfrm>
              <a:prstGeom prst="rect">
                <a:avLst/>
              </a:prstGeom>
              <a:blipFill rotWithShape="1">
                <a:blip r:embed="rId15"/>
                <a:stretch>
                  <a:fillRect l="-4666" t="-5660" r="-8398" b="-12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/>
          <p:cNvCxnSpPr/>
          <p:nvPr/>
        </p:nvCxnSpPr>
        <p:spPr bwMode="auto">
          <a:xfrm>
            <a:off x="29862653" y="17489995"/>
            <a:ext cx="0" cy="94183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" name="TextBox 113"/>
          <p:cNvSpPr txBox="1"/>
          <p:nvPr/>
        </p:nvSpPr>
        <p:spPr>
          <a:xfrm>
            <a:off x="17316450" y="18655814"/>
            <a:ext cx="5105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n-lt"/>
              </a:rPr>
              <a:t>Compare movement to gesture data at every time step.</a:t>
            </a:r>
            <a:endParaRPr lang="en-US" sz="4000" dirty="0">
              <a:latin typeface="+mn-lt"/>
            </a:endParaRPr>
          </a:p>
        </p:txBody>
      </p:sp>
      <p:cxnSp>
        <p:nvCxnSpPr>
          <p:cNvPr id="115" name="Straight Arrow Connector 114"/>
          <p:cNvCxnSpPr/>
          <p:nvPr/>
        </p:nvCxnSpPr>
        <p:spPr bwMode="auto">
          <a:xfrm flipH="1">
            <a:off x="26895326" y="19625310"/>
            <a:ext cx="941832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140" name="Picture 4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745" y="30244012"/>
            <a:ext cx="9758363" cy="5486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141" name="Picture 4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6272" y="36219625"/>
            <a:ext cx="9758364" cy="5486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cxnSp>
        <p:nvCxnSpPr>
          <p:cNvPr id="120" name="Straight Arrow Connector 119"/>
          <p:cNvCxnSpPr/>
          <p:nvPr/>
        </p:nvCxnSpPr>
        <p:spPr bwMode="auto">
          <a:xfrm flipH="1">
            <a:off x="22487554" y="19625310"/>
            <a:ext cx="941832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1" name="TextBox 120"/>
          <p:cNvSpPr txBox="1"/>
          <p:nvPr/>
        </p:nvSpPr>
        <p:spPr>
          <a:xfrm>
            <a:off x="27139997" y="31094386"/>
            <a:ext cx="50433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n-lt"/>
              </a:rPr>
              <a:t>Dr. </a:t>
            </a:r>
            <a:r>
              <a:rPr lang="en-US" sz="4000" b="0" i="0" dirty="0" smtClean="0">
                <a:solidFill>
                  <a:srgbClr val="222222"/>
                </a:solidFill>
                <a:effectLst/>
                <a:latin typeface="Arial"/>
              </a:rPr>
              <a:t>John Anschutz, manager of the Assistive Technology Program at Shepherd Center using the </a:t>
            </a:r>
            <a:r>
              <a:rPr lang="en-US" sz="4000" b="0" i="0" dirty="0" err="1" smtClean="0">
                <a:solidFill>
                  <a:srgbClr val="222222"/>
                </a:solidFill>
                <a:effectLst/>
                <a:latin typeface="Arial"/>
              </a:rPr>
              <a:t>HeadWay</a:t>
            </a:r>
            <a:r>
              <a:rPr lang="en-US" sz="4000" b="0" i="0" dirty="0" smtClean="0">
                <a:solidFill>
                  <a:srgbClr val="222222"/>
                </a:solidFill>
                <a:effectLst/>
                <a:latin typeface="Arial"/>
              </a:rPr>
              <a:t> device.</a:t>
            </a:r>
            <a:endParaRPr lang="en-US" sz="4000" dirty="0">
              <a:latin typeface="+mn-lt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6887695" y="37685553"/>
            <a:ext cx="50433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n-lt"/>
              </a:rPr>
              <a:t>The device was tested on a browser version of the game Solitaire.</a:t>
            </a:r>
            <a:endParaRPr lang="en-US" sz="4000" dirty="0">
              <a:latin typeface="+mn-lt"/>
            </a:endParaRPr>
          </a:p>
        </p:txBody>
      </p:sp>
      <p:cxnSp>
        <p:nvCxnSpPr>
          <p:cNvPr id="32" name="Straight Connector 31"/>
          <p:cNvCxnSpPr/>
          <p:nvPr/>
        </p:nvCxnSpPr>
        <p:spPr bwMode="auto">
          <a:xfrm>
            <a:off x="16713200" y="42011599"/>
            <a:ext cx="155844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TextBox 124"/>
          <p:cNvSpPr txBox="1"/>
          <p:nvPr/>
        </p:nvSpPr>
        <p:spPr>
          <a:xfrm>
            <a:off x="16713200" y="42244852"/>
            <a:ext cx="1558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n-lt"/>
              </a:rPr>
              <a:t>Contact Information</a:t>
            </a:r>
            <a:r>
              <a:rPr lang="en-US" sz="2800" dirty="0" smtClean="0">
                <a:latin typeface="+mn-lt"/>
              </a:rPr>
              <a:t>: </a:t>
            </a:r>
            <a:r>
              <a:rPr lang="en-US" sz="2800" dirty="0" err="1" smtClean="0">
                <a:latin typeface="+mn-lt"/>
              </a:rPr>
              <a:t>Sarvagya</a:t>
            </a:r>
            <a:r>
              <a:rPr lang="en-US" sz="2800" dirty="0" smtClean="0">
                <a:latin typeface="+mn-lt"/>
              </a:rPr>
              <a:t> Vaish, sarvagyavaish@gatech.edu, (404) 654 3664</a:t>
            </a:r>
            <a:endParaRPr lang="en-US" sz="2800" dirty="0">
              <a:latin typeface="+mn-lt"/>
            </a:endParaRPr>
          </a:p>
        </p:txBody>
      </p:sp>
      <p:pic>
        <p:nvPicPr>
          <p:cNvPr id="1026" name="Picture 2" descr="C:\Users\Sarvagya\Desktop\100CANON\IMG_3732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106" y="19397888"/>
            <a:ext cx="8305123" cy="55367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AABAC9"/>
      </a:lt1>
      <a:dk2>
        <a:srgbClr val="000000"/>
      </a:dk2>
      <a:lt2>
        <a:srgbClr val="808080"/>
      </a:lt2>
      <a:accent1>
        <a:srgbClr val="D7D7D7"/>
      </a:accent1>
      <a:accent2>
        <a:srgbClr val="003466"/>
      </a:accent2>
      <a:accent3>
        <a:srgbClr val="D2D9E1"/>
      </a:accent3>
      <a:accent4>
        <a:srgbClr val="000000"/>
      </a:accent4>
      <a:accent5>
        <a:srgbClr val="E8E8E8"/>
      </a:accent5>
      <a:accent6>
        <a:srgbClr val="002E5C"/>
      </a:accent6>
      <a:hlink>
        <a:srgbClr val="008000"/>
      </a:hlink>
      <a:folHlink>
        <a:srgbClr val="800000"/>
      </a:folHlink>
    </a:clrScheme>
    <a:fontScheme name="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AABAC9"/>
      </a:lt1>
      <a:dk2>
        <a:srgbClr val="000000"/>
      </a:dk2>
      <a:lt2>
        <a:srgbClr val="808080"/>
      </a:lt2>
      <a:accent1>
        <a:srgbClr val="D7D7D7"/>
      </a:accent1>
      <a:accent2>
        <a:srgbClr val="003466"/>
      </a:accent2>
      <a:accent3>
        <a:srgbClr val="D2D9E1"/>
      </a:accent3>
      <a:accent4>
        <a:srgbClr val="000000"/>
      </a:accent4>
      <a:accent5>
        <a:srgbClr val="E8E8E8"/>
      </a:accent5>
      <a:accent6>
        <a:srgbClr val="002E5C"/>
      </a:accent6>
      <a:hlink>
        <a:srgbClr val="008000"/>
      </a:hlink>
      <a:folHlink>
        <a:srgbClr val="800000"/>
      </a:folHlink>
    </a:clrScheme>
    <a:fontScheme name="1_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Custom Design">
  <a:themeElements>
    <a:clrScheme name="2_Custom Design 1">
      <a:dk1>
        <a:srgbClr val="000000"/>
      </a:dk1>
      <a:lt1>
        <a:srgbClr val="AABAC9"/>
      </a:lt1>
      <a:dk2>
        <a:srgbClr val="000000"/>
      </a:dk2>
      <a:lt2>
        <a:srgbClr val="808080"/>
      </a:lt2>
      <a:accent1>
        <a:srgbClr val="D7D7D7"/>
      </a:accent1>
      <a:accent2>
        <a:srgbClr val="003466"/>
      </a:accent2>
      <a:accent3>
        <a:srgbClr val="D2D9E1"/>
      </a:accent3>
      <a:accent4>
        <a:srgbClr val="000000"/>
      </a:accent4>
      <a:accent5>
        <a:srgbClr val="E8E8E8"/>
      </a:accent5>
      <a:accent6>
        <a:srgbClr val="002E5C"/>
      </a:accent6>
      <a:hlink>
        <a:srgbClr val="008000"/>
      </a:hlink>
      <a:folHlink>
        <a:srgbClr val="800000"/>
      </a:folHlink>
    </a:clrScheme>
    <a:fontScheme name="2_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2_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7771</TotalTime>
  <Words>172</Words>
  <Application>Microsoft Office PowerPoint</Application>
  <PresentationFormat>Custom</PresentationFormat>
  <Paragraphs>44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Custom Design</vt:lpstr>
      <vt:lpstr>1_Custom Design</vt:lpstr>
      <vt:lpstr>2_Custom Design</vt:lpstr>
      <vt:lpstr>PowerPoint Presentation</vt:lpstr>
    </vt:vector>
  </TitlesOfParts>
  <Company>www.posterpresentations.com</Company>
  <LinksUpToDate>false</LinksUpToDate>
  <SharedDoc>false</SharedDoc>
  <HyperlinkBase>http://www.posterpresentations.com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91.5x122 cm Poster Template</dc:title>
  <dc:subject>Free PowerPoint poster templates</dc:subject>
  <dc:creator>Sarvagya Vaish</dc:creator>
  <cp:keywords>poster presentation, poster design, poster template</cp:keywords>
  <dc:description>Call us if you need help with this poster template._x000d_
1-866-649-3004           _x000d_
 (c)PosterPresentations.com</dc:description>
  <cp:lastModifiedBy>Sarvagya Vaish</cp:lastModifiedBy>
  <cp:revision>197</cp:revision>
  <dcterms:created xsi:type="dcterms:W3CDTF">2005-05-18T01:24:28Z</dcterms:created>
  <dcterms:modified xsi:type="dcterms:W3CDTF">2013-04-25T07:43:24Z</dcterms:modified>
  <cp:category>Powerpoint poster templates</cp:category>
</cp:coreProperties>
</file>